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046CA-FED6-4408-8100-09F5F82A7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85F121-F558-4B27-BDF2-DCF1B4233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C3571-DFDB-497B-96F2-45DDFDBAC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3BA5DF-6DA7-4981-94FA-9F74BE8C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15BAF1-34E5-4384-A3FA-695F7F6C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17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DC89C5-92BC-4B43-964A-57E396F4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4DBFBC-D59F-4007-B5C8-4E8A355ED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EA15B4-8640-4F07-BB73-C637A6F7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ED5B2-DDCE-4188-B653-9A6CED2B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24B316-55F8-4D6A-8DB0-F3E80470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47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5E4C3C-4334-4166-B0B9-2D4D379C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33EAD3-3576-4413-94DA-1BC655634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6681B9-C958-490D-BD7D-D3B8B84D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CBC88B-781D-4D5E-A81C-169AF3C9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7FB7C4-057C-438D-896C-557B3BF8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09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6AD18-D3F6-4526-A719-F2A0139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6215A0-504A-4C24-B5FE-DDC0B739C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ABDBE9-379D-4B04-B44F-E5E801B5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3566FD-29E5-43E3-8499-79D56025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5974E0-16B6-4CFD-BA72-FBAA5BDD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0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7D84E-E313-469D-8C1F-EA9A46F5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F179C2-D7E0-4141-B295-0885A5B3E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6EABCB-B62B-4407-A21A-C99A553F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0FAE8F-A643-42BD-A2CC-12E4C1C0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0B55D7-89E7-4DD9-BA62-3B9DC71F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74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1F18B-E5DF-474E-AE96-CF512EC8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5B2297-5180-449E-B808-AEB4B0BC3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59DC42-6CEB-441D-A6D4-5BB9C890D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C7538D-4BC4-4E98-9D69-1BD60045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5C2001-CF45-4035-8BC6-F4C516AF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7CC5C0-0198-4B0D-97C5-7A17FF8F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99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D261A-2310-4B66-98AD-F0919AE2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1FE27F-BD40-4944-AC8F-3C692466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8E65550-CBBC-4F2E-8B6B-846D70F67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A2BA42-F49C-4632-8EC8-C93773C47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F8CD27-D0ED-400A-8258-3DC281E84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523BF2-A4FC-4281-8EE7-CE7204E0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879DE7-487A-44BD-969E-88E711F2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9FCB95-B62A-4784-9619-EBA6F671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82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CEAAD-9745-46D6-AED9-C8FA0413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79DAFC-6F81-492C-B196-EB96783B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EFE958-F0D4-4F74-9A11-BA6C5D61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6CC80E-266C-4474-B5B7-ADA260AF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28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6E58E3-4D16-4317-A2B5-63858CA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58C3B2-DCA2-4EB3-8BC2-3B12E4F1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5F5DB6-095A-4EBB-9FF0-B358118E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12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3D1DD-A01E-4EB8-B52F-AC4E8B32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F8013E-3B51-4A06-BEF1-48A11E7FD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A1CC36-EC99-447D-8AFC-4526027D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5F1C05-13AB-492D-8E02-01CA665A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E5CD73-5F67-4D54-8585-D138ED93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5D8B54-1BE1-4124-AE61-6E793056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77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ABC43D-ADAE-4CEF-A9A9-17250426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FC88BE-984B-4236-B21A-9D0D5B4BC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E2F4BC-6237-473D-8028-BED3E40DC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791F6F-0BAC-4F68-ADBF-312A3E27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1D1542-F864-48B4-A422-7EBED6A1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A1EA6D-0D04-43E7-B56C-F756E6C9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81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42AB6-9844-474B-9C1C-B4610C06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A741B1-394B-45A9-B0ED-AE1DB001F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5C3B8F-E0B3-45C0-8222-182E6F0F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A5B1C-CDDE-485A-8F05-E1979B57FE12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899BC0-090A-49D6-8A9E-04C6E4506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F748C0-6905-4464-B2DA-A08C0D692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6FC85-209A-4B9E-BEC6-9324B80F54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99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  <a14:imgEffect>
                      <a14:colorTemperature colorTemp="6644"/>
                    </a14:imgEffect>
                    <a14:imgEffect>
                      <a14:saturation sat="115000"/>
                    </a14:imgEffect>
                    <a14:imgEffect>
                      <a14:brightnessContrast bright="-10000" contrast="-20000"/>
                    </a14:imgEffect>
                  </a14:imgLayer>
                </a14:imgProps>
              </a:ext>
            </a:extLst>
          </a:blip>
          <a:srcRect/>
          <a:stretch>
            <a:fillRect t="-24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D5E506-E1F9-4BAD-BF7D-284891AAF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47720"/>
            <a:ext cx="9144000" cy="1228676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 Black" panose="020B0A04020102020204" pitchFamily="34" charset="0"/>
              </a:rPr>
              <a:t>Внешняя политика Николая I. Крымская война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222ED0-4100-49B2-9767-2CE14ECDB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5760"/>
            <a:ext cx="9144000" cy="44196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4B8F7-7D3F-4259-8787-66E7502FAC78}"/>
              </a:ext>
            </a:extLst>
          </p:cNvPr>
          <p:cNvSpPr txBox="1"/>
          <p:nvPr/>
        </p:nvSpPr>
        <p:spPr>
          <a:xfrm>
            <a:off x="6096000" y="582308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chemeClr val="bg1"/>
                </a:solidFill>
              </a:rPr>
              <a:t>Числова</a:t>
            </a:r>
            <a:r>
              <a:rPr lang="ru-RU" dirty="0">
                <a:solidFill>
                  <a:schemeClr val="bg1"/>
                </a:solidFill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315947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BADF3-0779-475C-B9BD-8C4A421B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2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F1F771-A8F6-47E0-AC0A-DE83DE89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810" y="2468879"/>
            <a:ext cx="9898380" cy="3504883"/>
          </a:xfrm>
        </p:spPr>
        <p:txBody>
          <a:bodyPr/>
          <a:lstStyle/>
          <a:p>
            <a:r>
              <a:rPr lang="ru-RU" dirty="0">
                <a:latin typeface="+mj-lt"/>
              </a:rPr>
              <a:t>История России: в 3 т. / Под ред. А.Н. Сахарова. - М.: АСТ, 2001.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09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1F972-EA9D-4503-A43A-80A2DAB7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881239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BCD32-D00D-4CFA-9B64-A87C1632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2539"/>
            <a:ext cx="7249160" cy="5543621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Внешняя политика Николая I имела основные направления:</a:t>
            </a:r>
          </a:p>
          <a:p>
            <a:pPr marL="0" indent="0" algn="just">
              <a:buNone/>
            </a:pPr>
            <a:endParaRPr lang="ru-RU" b="1" dirty="0">
              <a:latin typeface="+mj-lt"/>
            </a:endParaRP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</a:t>
            </a:r>
            <a:r>
              <a:rPr lang="ru-RU" b="1" dirty="0">
                <a:latin typeface="+mj-lt"/>
              </a:rPr>
              <a:t>Борьба с революцией</a:t>
            </a:r>
            <a:r>
              <a:rPr lang="ru-RU" dirty="0">
                <a:latin typeface="+mj-lt"/>
              </a:rPr>
              <a:t>. Николай I выступил в роли европейского жандарма, который обеспечивал своей армией безопасность некоторых европейских держав в их борьбе с революцией.</a:t>
            </a:r>
          </a:p>
          <a:p>
            <a:pPr marL="0" indent="0" algn="just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</a:t>
            </a:r>
            <a:r>
              <a:rPr lang="ru-RU" b="1" dirty="0">
                <a:latin typeface="+mj-lt"/>
              </a:rPr>
              <a:t>Восточный вопрос</a:t>
            </a:r>
            <a:r>
              <a:rPr lang="ru-RU" dirty="0">
                <a:latin typeface="+mj-lt"/>
              </a:rPr>
              <a:t>. Упадок Османской империи привел к тому, что на Востоке появилась возможность для России укрепить собственное влияние.</a:t>
            </a:r>
          </a:p>
          <a:p>
            <a:pPr marL="0" indent="0" algn="just">
              <a:buNone/>
            </a:pPr>
            <a:endParaRPr lang="ru-RU" dirty="0">
              <a:latin typeface="+mj-lt"/>
            </a:endParaRP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</a:t>
            </a:r>
            <a:r>
              <a:rPr lang="ru-RU" b="1" dirty="0">
                <a:latin typeface="+mj-lt"/>
              </a:rPr>
              <a:t>Решение кавказского вопроса</a:t>
            </a:r>
            <a:r>
              <a:rPr lang="ru-RU" dirty="0">
                <a:latin typeface="+mj-lt"/>
              </a:rPr>
              <a:t>. Одно из главных направлений внешней политики России в первой половине 19 века – окончательное решение кавказского вопроса.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29F224-C168-4836-AF25-1973746E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71"/>
          <a:stretch/>
        </p:blipFill>
        <p:spPr>
          <a:xfrm>
            <a:off x="8342723" y="1125078"/>
            <a:ext cx="3011078" cy="4122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AE47-C630-415C-B3BA-E89E80737285}"/>
              </a:ext>
            </a:extLst>
          </p:cNvPr>
          <p:cNvSpPr txBox="1"/>
          <p:nvPr/>
        </p:nvSpPr>
        <p:spPr>
          <a:xfrm>
            <a:off x="8342722" y="5363590"/>
            <a:ext cx="3011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Николай </a:t>
            </a:r>
            <a:r>
              <a:rPr lang="en-US" dirty="0">
                <a:latin typeface="+mj-lt"/>
              </a:rPr>
              <a:t>I </a:t>
            </a:r>
            <a:r>
              <a:rPr lang="ru-RU" dirty="0">
                <a:latin typeface="+mj-lt"/>
              </a:rPr>
              <a:t>Павлович</a:t>
            </a:r>
          </a:p>
          <a:p>
            <a:pPr algn="ctr"/>
            <a:r>
              <a:rPr lang="ru-RU" dirty="0">
                <a:latin typeface="+mj-lt"/>
              </a:rPr>
              <a:t>(1796-1855)</a:t>
            </a:r>
          </a:p>
        </p:txBody>
      </p:sp>
    </p:spTree>
    <p:extLst>
      <p:ext uri="{BB962C8B-B14F-4D97-AF65-F5344CB8AC3E}">
        <p14:creationId xmlns:p14="http://schemas.microsoft.com/office/powerpoint/2010/main" val="346931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DE1FC-89CC-4329-8EFE-EB2749E3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876280" cy="822959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Борьба с революцией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003BA-9513-4B1C-B1F2-04281EC79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920" y="822960"/>
            <a:ext cx="7005182" cy="5354003"/>
          </a:xfrm>
        </p:spPr>
        <p:txBody>
          <a:bodyPr>
            <a:noAutofit/>
          </a:bodyPr>
          <a:lstStyle/>
          <a:p>
            <a:pPr algn="just"/>
            <a:r>
              <a:rPr lang="ru-RU" sz="2300" b="1" dirty="0">
                <a:latin typeface="+mj-lt"/>
              </a:rPr>
              <a:t>1830-1831 гг</a:t>
            </a:r>
            <a:r>
              <a:rPr lang="ru-RU" sz="2300" dirty="0">
                <a:latin typeface="+mj-lt"/>
              </a:rPr>
              <a:t>. – подавление Николаем </a:t>
            </a:r>
            <a:r>
              <a:rPr lang="ru-RU" sz="2300" b="1" dirty="0">
                <a:latin typeface="+mj-lt"/>
              </a:rPr>
              <a:t>I </a:t>
            </a:r>
            <a:r>
              <a:rPr lang="ru-RU" sz="2300" dirty="0">
                <a:latin typeface="+mj-lt"/>
              </a:rPr>
              <a:t>восстания в Польше, главной целью которого было восстановление Польского государства в границах 1772 года. Успех русской армии привёл к фактической аннексии.</a:t>
            </a:r>
          </a:p>
          <a:p>
            <a:pPr algn="just"/>
            <a:endParaRPr lang="ru-RU" sz="2300" dirty="0">
              <a:latin typeface="+mj-lt"/>
            </a:endParaRPr>
          </a:p>
          <a:p>
            <a:pPr algn="just"/>
            <a:r>
              <a:rPr lang="ru-RU" sz="2300" b="1" dirty="0">
                <a:latin typeface="+mj-lt"/>
              </a:rPr>
              <a:t>В 1832 году </a:t>
            </a:r>
            <a:r>
              <a:rPr lang="ru-RU" sz="2300" dirty="0">
                <a:latin typeface="+mj-lt"/>
              </a:rPr>
              <a:t>Польское царство было объявлено частью России. </a:t>
            </a:r>
          </a:p>
          <a:p>
            <a:pPr marL="0" indent="0" algn="just">
              <a:buNone/>
            </a:pPr>
            <a:endParaRPr lang="ru-RU" sz="2300" dirty="0">
              <a:latin typeface="+mj-lt"/>
            </a:endParaRPr>
          </a:p>
          <a:p>
            <a:pPr algn="just"/>
            <a:r>
              <a:rPr lang="ru-RU" sz="2300" b="1" dirty="0">
                <a:latin typeface="+mj-lt"/>
              </a:rPr>
              <a:t>1849 год </a:t>
            </a:r>
            <a:r>
              <a:rPr lang="ru-RU" sz="2300" dirty="0">
                <a:latin typeface="+mj-lt"/>
              </a:rPr>
              <a:t>– русская армия подавила восстание венгров в Австрийской империи.</a:t>
            </a:r>
          </a:p>
          <a:p>
            <a:pPr algn="just"/>
            <a:endParaRPr lang="ru-RU" sz="2300" dirty="0">
              <a:latin typeface="+mj-lt"/>
            </a:endParaRPr>
          </a:p>
          <a:p>
            <a:pPr algn="just"/>
            <a:r>
              <a:rPr lang="ru-RU" sz="2300" dirty="0">
                <a:latin typeface="+mj-lt"/>
              </a:rPr>
              <a:t>Именно в результате всех этих действий Российская империя получила статус «</a:t>
            </a:r>
            <a:r>
              <a:rPr lang="ru-RU" sz="2300" b="1" dirty="0">
                <a:latin typeface="+mj-lt"/>
              </a:rPr>
              <a:t>Жандарма Европы</a:t>
            </a:r>
            <a:r>
              <a:rPr lang="ru-RU" sz="2300" dirty="0">
                <a:latin typeface="+mj-lt"/>
              </a:rPr>
              <a:t>».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5D5C0-F94A-4492-9393-A226D9C3A43B}"/>
              </a:ext>
            </a:extLst>
          </p:cNvPr>
          <p:cNvSpPr txBox="1"/>
          <p:nvPr/>
        </p:nvSpPr>
        <p:spPr>
          <a:xfrm>
            <a:off x="477520" y="6334842"/>
            <a:ext cx="11661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Аннексия</a:t>
            </a:r>
            <a:r>
              <a:rPr lang="ru-RU" dirty="0"/>
              <a:t> - насильственное присоединение страны или части её к другой стране.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29B201-1378-481F-AD74-1FAFEB407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colorTemperature colorTemp="5453"/>
                    </a14:imgEffect>
                    <a14:imgEffect>
                      <a14:saturation sat="6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240" y="236021"/>
            <a:ext cx="4551680" cy="60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0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EDF48-E04B-4308-B7A5-952D1AFCB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"/>
            <a:ext cx="11074400" cy="83312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Восточный вопрос</a:t>
            </a:r>
            <a:b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0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Русско-иранская война 1826–1828 гг.</a:t>
            </a:r>
            <a:endParaRPr lang="ru-RU" sz="2400" dirty="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C51E5E-3D9D-4930-B234-CB48CCD24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44" y="741680"/>
            <a:ext cx="6032032" cy="5821680"/>
          </a:xfrm>
        </p:spPr>
        <p:txBody>
          <a:bodyPr>
            <a:normAutofit/>
          </a:bodyPr>
          <a:lstStyle/>
          <a:p>
            <a:pPr algn="just"/>
            <a:r>
              <a:rPr lang="ru-RU" sz="2400" b="1" dirty="0">
                <a:latin typeface="+mj-lt"/>
              </a:rPr>
              <a:t>1825 г. </a:t>
            </a:r>
            <a:r>
              <a:rPr lang="ru-RU" sz="2400" dirty="0">
                <a:latin typeface="+mj-lt"/>
              </a:rPr>
              <a:t>- восстание декабристов в России.</a:t>
            </a:r>
          </a:p>
          <a:p>
            <a:pPr algn="just"/>
            <a:r>
              <a:rPr lang="ru-RU" sz="2400" b="1" dirty="0">
                <a:latin typeface="+mj-lt"/>
              </a:rPr>
              <a:t>Июль 1826 г. </a:t>
            </a:r>
            <a:r>
              <a:rPr lang="ru-RU" sz="2400" dirty="0">
                <a:latin typeface="+mj-lt"/>
              </a:rPr>
              <a:t>- принц Аббас-Мирза двинулся с войском к границе Российской империи.</a:t>
            </a:r>
          </a:p>
          <a:p>
            <a:pPr algn="just"/>
            <a:r>
              <a:rPr lang="ru-RU" sz="2400" dirty="0">
                <a:latin typeface="+mj-lt"/>
              </a:rPr>
              <a:t>Ермолову удалось нанести поражение противнику и полностью выбить его с территории империи. Сменивший его Паскевич разбил персов под Елизаветполем, а в октябре 1827 г. взял Ереван и Нахичевань. </a:t>
            </a:r>
          </a:p>
          <a:p>
            <a:pPr algn="just"/>
            <a:r>
              <a:rPr lang="ru-RU" sz="2400" b="1" dirty="0">
                <a:latin typeface="+mj-lt"/>
              </a:rPr>
              <a:t>1828 г. - </a:t>
            </a:r>
            <a:r>
              <a:rPr lang="ru-RU" sz="2400" b="1" dirty="0" err="1">
                <a:latin typeface="+mj-lt"/>
              </a:rPr>
              <a:t>Туркманчайский</a:t>
            </a:r>
            <a:r>
              <a:rPr lang="ru-RU" sz="2400" b="1" dirty="0">
                <a:latin typeface="+mj-lt"/>
              </a:rPr>
              <a:t> мир</a:t>
            </a:r>
            <a:r>
              <a:rPr lang="ru-RU" sz="2400" dirty="0">
                <a:latin typeface="+mj-lt"/>
              </a:rPr>
              <a:t>. По его условиям Россия получила Ереванское и Нахичеванское ханства, а также исключительное право владеть военным флотом на Каспии. Персия обязалась выплатить 20 млн рублей контрибуции.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AF8396-D325-44D2-923F-292D52D29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5000" contrast="10000"/>
                    </a14:imgEffect>
                  </a14:imgLayer>
                </a14:imgProps>
              </a:ext>
            </a:extLst>
          </a:blip>
          <a:srcRect t="2370" b="29834"/>
          <a:stretch/>
        </p:blipFill>
        <p:spPr>
          <a:xfrm>
            <a:off x="6201176" y="1138555"/>
            <a:ext cx="5869095" cy="51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8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E1CE3-4AD0-4F15-AFB0-61DD1DCC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1094719" cy="875825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Восточный вопрос</a:t>
            </a:r>
            <a:br>
              <a:rPr lang="ru-RU" sz="24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0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Русско-турецкая война 1828–1829 гг.</a:t>
            </a:r>
            <a:endParaRPr lang="ru-RU" sz="2400" dirty="0">
              <a:solidFill>
                <a:schemeClr val="bg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BA231-F439-4404-9311-426E4BEF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60" y="894080"/>
            <a:ext cx="6364359" cy="578612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sz="2400" b="1" dirty="0">
                <a:latin typeface="+mj-lt"/>
              </a:rPr>
              <a:t>В 1821 г. </a:t>
            </a:r>
            <a:r>
              <a:rPr lang="ru-RU" sz="2400" dirty="0">
                <a:latin typeface="+mj-lt"/>
              </a:rPr>
              <a:t>началось греческое восстание</a:t>
            </a:r>
          </a:p>
          <a:p>
            <a:pPr algn="just"/>
            <a:r>
              <a:rPr lang="ru-RU" sz="2400" b="1" dirty="0">
                <a:latin typeface="+mj-lt"/>
              </a:rPr>
              <a:t>1827 г. </a:t>
            </a:r>
            <a:r>
              <a:rPr lang="ru-RU" sz="2400" dirty="0">
                <a:latin typeface="+mj-lt"/>
              </a:rPr>
              <a:t>- объединённый флот России, Англии и Франции нанёс удар по турецкому флоту в </a:t>
            </a:r>
            <a:r>
              <a:rPr lang="ru-RU" sz="2400" dirty="0" err="1">
                <a:latin typeface="+mj-lt"/>
              </a:rPr>
              <a:t>Наваринской</a:t>
            </a:r>
            <a:r>
              <a:rPr lang="ru-RU" sz="2400" dirty="0">
                <a:latin typeface="+mj-lt"/>
              </a:rPr>
              <a:t> бухте.</a:t>
            </a:r>
          </a:p>
          <a:p>
            <a:pPr algn="just"/>
            <a:r>
              <a:rPr lang="ru-RU" sz="2400" b="1" dirty="0">
                <a:latin typeface="+mj-lt"/>
              </a:rPr>
              <a:t>В апреле 1828 г</a:t>
            </a:r>
            <a:r>
              <a:rPr lang="ru-RU" sz="2400" dirty="0">
                <a:latin typeface="+mj-lt"/>
              </a:rPr>
              <a:t>. в ответ на манифест турецкого султана Николай</a:t>
            </a:r>
            <a:r>
              <a:rPr lang="ru-RU" sz="2400" b="1" dirty="0">
                <a:latin typeface="+mj-lt"/>
              </a:rPr>
              <a:t> I</a:t>
            </a:r>
            <a:r>
              <a:rPr lang="ru-RU" sz="2400" dirty="0">
                <a:latin typeface="+mj-lt"/>
              </a:rPr>
              <a:t> объявил, что Россия не имеет притязаний на территорию Турции, а её главное требование сводится к исполнению османами условий ранее заключённых договоров, но не получил ответа.</a:t>
            </a:r>
          </a:p>
          <a:p>
            <a:pPr algn="just"/>
            <a:r>
              <a:rPr lang="ru-RU" sz="2400" b="1" dirty="0">
                <a:latin typeface="+mj-lt"/>
              </a:rPr>
              <a:t>1828 г. </a:t>
            </a:r>
            <a:r>
              <a:rPr lang="ru-RU" sz="2400" dirty="0">
                <a:latin typeface="+mj-lt"/>
              </a:rPr>
              <a:t>- началась война между Россией и Турцией.</a:t>
            </a:r>
          </a:p>
          <a:p>
            <a:pPr algn="just"/>
            <a:r>
              <a:rPr lang="ru-RU" sz="2400" b="1" dirty="0">
                <a:latin typeface="+mj-lt"/>
              </a:rPr>
              <a:t>В 1829 г. </a:t>
            </a:r>
            <a:r>
              <a:rPr lang="ru-RU" sz="2400" dirty="0">
                <a:latin typeface="+mj-lt"/>
              </a:rPr>
              <a:t>был завоёван Эрзурум.</a:t>
            </a:r>
          </a:p>
          <a:p>
            <a:pPr algn="just"/>
            <a:r>
              <a:rPr lang="ru-RU" sz="2400" dirty="0">
                <a:latin typeface="+mj-lt"/>
              </a:rPr>
              <a:t>Понимая, что проигрывает, Османская империя запросила мира. </a:t>
            </a:r>
          </a:p>
          <a:p>
            <a:pPr algn="just"/>
            <a:r>
              <a:rPr lang="ru-RU" sz="2400" b="1" dirty="0">
                <a:latin typeface="+mj-lt"/>
              </a:rPr>
              <a:t>2 сентября 1829 г. </a:t>
            </a:r>
            <a:r>
              <a:rPr lang="ru-RU" sz="2400" dirty="0">
                <a:latin typeface="+mj-lt"/>
              </a:rPr>
              <a:t>- заключён </a:t>
            </a:r>
            <a:r>
              <a:rPr lang="ru-RU" sz="2400" b="1" dirty="0" err="1">
                <a:latin typeface="+mj-lt"/>
              </a:rPr>
              <a:t>Адрианопольский</a:t>
            </a:r>
            <a:r>
              <a:rPr lang="ru-RU" sz="2400" b="1" dirty="0">
                <a:latin typeface="+mj-lt"/>
              </a:rPr>
              <a:t> мирный договор</a:t>
            </a:r>
            <a:r>
              <a:rPr lang="ru-RU" sz="2400" dirty="0">
                <a:latin typeface="+mj-lt"/>
              </a:rPr>
              <a:t>. По его условиям Россия получала в свои владения устье Дуная, всё кавказское побережье Чёрного моря, крепости Ахалцихе и Ахалкалаки. Валахия и Молдавия получают право внутреннего самоуправления, Сербия обрела незначительную, а Греция — широкую автономию.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8CDBDD-2226-40AC-BC3E-F93C29CCF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saturation sat="130000"/>
                    </a14:imgEffect>
                    <a14:imgEffect>
                      <a14:brightnessContrast bright="2000" contrast="4000"/>
                    </a14:imgEffect>
                  </a14:imgLayer>
                </a14:imgProps>
              </a:ext>
            </a:extLst>
          </a:blip>
          <a:srcRect l="42010" t="14222" b="4296"/>
          <a:stretch/>
        </p:blipFill>
        <p:spPr>
          <a:xfrm>
            <a:off x="259080" y="535940"/>
            <a:ext cx="5309481" cy="57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5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A9E3D-5C05-4AB9-B134-968E31BE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" y="0"/>
            <a:ext cx="12029440" cy="86360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Восточный вопрос</a:t>
            </a:r>
            <a:br>
              <a:rPr lang="ru-RU" sz="24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</a:b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2BD95E-32C4-448A-A877-E78643077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3876"/>
                    </a14:imgEffect>
                    <a14:imgEffect>
                      <a14:saturation sat="0"/>
                    </a14:imgEffect>
                    <a14:imgEffect>
                      <a14:brightnessContrast bright="12000" contras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775" y="467360"/>
            <a:ext cx="10407650" cy="61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EA932-6022-43ED-A7AE-D594956B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0"/>
            <a:ext cx="11018520" cy="896145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Восточный вопрос</a:t>
            </a:r>
            <a:b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0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Крымская война 1853–1856 гг.</a:t>
            </a:r>
            <a:endParaRPr lang="ru-RU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B04A0-5C02-4FD1-B6F7-679B17A72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405287"/>
            <a:ext cx="5902960" cy="24668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+mj-lt"/>
              </a:rPr>
              <a:t>Парижский мир (1856 г.):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Возврат России Севастополя в обмен на турецкую крепость Карс;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Отказ России от протектората над Дунайскими княжествами и передача земель в устье Дуная Молдавии;</a:t>
            </a:r>
          </a:p>
          <a:p>
            <a:pPr marL="0" indent="0" algn="just">
              <a:buNone/>
            </a:pPr>
            <a:r>
              <a:rPr lang="ru-RU" sz="1800" dirty="0">
                <a:latin typeface="+mj-lt"/>
              </a:rPr>
              <a:t>• Объявление Черного моря нейтральным (Россия лишена возможности иметь здесь военный флот и береговые укрепления).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FA7AA9-1075-4217-9977-9F69E31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6789"/>
                    </a14:imgEffect>
                    <a14:imgEffect>
                      <a14:saturation sat="105000"/>
                    </a14:imgEffect>
                    <a14:imgEffect>
                      <a14:brightnessContrast bright="4000" contrast="-14000"/>
                    </a14:imgEffect>
                  </a14:imgLayer>
                </a14:imgProps>
              </a:ext>
            </a:extLst>
          </a:blip>
          <a:srcRect l="2497" t="2287" r="2789" b="6435"/>
          <a:stretch/>
        </p:blipFill>
        <p:spPr>
          <a:xfrm>
            <a:off x="6228080" y="896145"/>
            <a:ext cx="5770880" cy="465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98A40-8623-426B-A07F-4B93F1A0155F}"/>
              </a:ext>
            </a:extLst>
          </p:cNvPr>
          <p:cNvSpPr txBox="1"/>
          <p:nvPr/>
        </p:nvSpPr>
        <p:spPr>
          <a:xfrm>
            <a:off x="193040" y="2877228"/>
            <a:ext cx="59029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+mj-lt"/>
              </a:rPr>
              <a:t>Причины поражения России:</a:t>
            </a:r>
          </a:p>
          <a:p>
            <a:pPr algn="just"/>
            <a:r>
              <a:rPr lang="ru-RU" dirty="0">
                <a:latin typeface="+mj-lt"/>
              </a:rPr>
              <a:t>• Техническая и военная отсталость России;</a:t>
            </a:r>
          </a:p>
          <a:p>
            <a:pPr algn="just"/>
            <a:r>
              <a:rPr lang="ru-RU" dirty="0">
                <a:latin typeface="+mj-lt"/>
              </a:rPr>
              <a:t>• Дипломатическая и военная изоляция России;</a:t>
            </a:r>
          </a:p>
          <a:p>
            <a:pPr algn="just"/>
            <a:r>
              <a:rPr lang="ru-RU" dirty="0">
                <a:latin typeface="+mj-lt"/>
              </a:rPr>
              <a:t>• Отсутствие удобных путей сообщения, неразвитая железнодорожная сеть =&gt; трудности снабжения армии и переброски резервов;</a:t>
            </a:r>
          </a:p>
          <a:p>
            <a:pPr algn="just"/>
            <a:r>
              <a:rPr lang="ru-RU" dirty="0">
                <a:latin typeface="+mj-lt"/>
              </a:rPr>
              <a:t>• Ошибки командования. воровство и злоупотребления на всех уровнях военного управления.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6A272-6730-4100-98D5-D9C411971973}"/>
              </a:ext>
            </a:extLst>
          </p:cNvPr>
          <p:cNvSpPr txBox="1"/>
          <p:nvPr/>
        </p:nvSpPr>
        <p:spPr>
          <a:xfrm>
            <a:off x="193040" y="5190677"/>
            <a:ext cx="11805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Последствия Крымской войны:</a:t>
            </a:r>
          </a:p>
          <a:p>
            <a:r>
              <a:rPr lang="ru-RU" dirty="0">
                <a:latin typeface="+mj-lt"/>
              </a:rPr>
              <a:t>• Россия оказалась в международной дипломатической изоляции;</a:t>
            </a:r>
          </a:p>
          <a:p>
            <a:r>
              <a:rPr lang="ru-RU" dirty="0">
                <a:latin typeface="+mj-lt"/>
              </a:rPr>
              <a:t>• Южные границы России стали беззащитными перед врагом, так как теперь было запрещено иметь флот и укрепления на Черном море;</a:t>
            </a:r>
          </a:p>
          <a:p>
            <a:r>
              <a:rPr lang="ru-RU" dirty="0">
                <a:latin typeface="+mj-lt"/>
              </a:rPr>
              <a:t>• Произошел подрыв влияния России на Балканах и Ближнем Востоке.</a:t>
            </a:r>
          </a:p>
        </p:txBody>
      </p:sp>
    </p:spTree>
    <p:extLst>
      <p:ext uri="{BB962C8B-B14F-4D97-AF65-F5344CB8AC3E}">
        <p14:creationId xmlns:p14="http://schemas.microsoft.com/office/powerpoint/2010/main" val="72385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12EEB-AE53-4079-A18A-F9C7FADE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292385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Восточный вопрос</a:t>
            </a:r>
            <a:b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ru-RU" sz="2000" dirty="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Кавказская война 1817-1864 гг.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784EFF-C87E-40FA-8D1E-7AFE77E32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144"/>
                    </a14:imgEffect>
                    <a14:imgEffect>
                      <a14:saturation sat="91000"/>
                    </a14:imgEffect>
                    <a14:imgEffect>
                      <a14:brightnessContrast bright="10000" contrast="24000"/>
                    </a14:imgEffect>
                  </a14:imgLayer>
                </a14:imgProps>
              </a:ext>
            </a:extLst>
          </a:blip>
          <a:srcRect l="2280" t="1325" r="2342" b="2008"/>
          <a:stretch/>
        </p:blipFill>
        <p:spPr>
          <a:xfrm>
            <a:off x="325119" y="160576"/>
            <a:ext cx="5567680" cy="6536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EC3C25-0DDB-463C-84C2-5E1428B2B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2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rcRect t="266" b="266"/>
          <a:stretch/>
        </p:blipFill>
        <p:spPr>
          <a:xfrm>
            <a:off x="5980172" y="1168400"/>
            <a:ext cx="612445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1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76E5D-1D70-4457-B73F-C5E859D6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Итоги: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D4B694-7AF5-4CD0-B8BB-53C93984E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980" y="1988185"/>
            <a:ext cx="997204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latin typeface="+mj-lt"/>
              </a:rPr>
              <a:t>• Результаты первых двух воин, а также Кавказской войны были в целом положительные и имели большое значение для усиления Империи на Кавказе, на Балканах, в Черном море.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Россия получила новые территории и закрепилась на новых землях. 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Последствия же Крымской войны были негативные: полная потеря контроля над Черным морем.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53730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701</Words>
  <Application>Microsoft Office PowerPoint</Application>
  <PresentationFormat>Широкоэкранный</PresentationFormat>
  <Paragraphs>58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Тема Office</vt:lpstr>
      <vt:lpstr>Внешняя политика Николая I. Крымская война</vt:lpstr>
      <vt:lpstr>Введение</vt:lpstr>
      <vt:lpstr>Борьба с революцией</vt:lpstr>
      <vt:lpstr>Восточный вопрос Русско-иранская война 1826–1828 гг.</vt:lpstr>
      <vt:lpstr>Восточный вопрос Русско-турецкая война 1828–1829 гг.</vt:lpstr>
      <vt:lpstr>Восточный вопрос </vt:lpstr>
      <vt:lpstr>Восточный вопрос Крымская война 1853–1856 гг.</vt:lpstr>
      <vt:lpstr>Восточный вопрос Кавказская война 1817-1864 гг.</vt:lpstr>
      <vt:lpstr>Итоги: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Внешняя политика Николая I. Крымская война</dc:title>
  <dc:creator>Anastasia Filintseva</dc:creator>
  <cp:lastModifiedBy>Anastasia Filintseva</cp:lastModifiedBy>
  <cp:revision>18</cp:revision>
  <dcterms:created xsi:type="dcterms:W3CDTF">2023-12-10T16:30:25Z</dcterms:created>
  <dcterms:modified xsi:type="dcterms:W3CDTF">2023-12-10T19:48:47Z</dcterms:modified>
</cp:coreProperties>
</file>